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9296400" cy="70104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000FF"/>
    <a:srgbClr val="B5BAB9"/>
    <a:srgbClr val="00FF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543" autoAdjust="0"/>
    <p:restoredTop sz="98656" autoAdjust="0"/>
  </p:normalViewPr>
  <p:slideViewPr>
    <p:cSldViewPr snapToGrid="0" snapToObjects="1">
      <p:cViewPr varScale="1">
        <p:scale>
          <a:sx n="14" d="100"/>
          <a:sy n="14" d="100"/>
        </p:scale>
        <p:origin x="1540" y="32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9075" cy="350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738" y="0"/>
            <a:ext cx="4029075" cy="350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662EE-1DD1-4CF0-8A99-985A3D967931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71813" y="876300"/>
            <a:ext cx="3152775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0275" y="3373438"/>
            <a:ext cx="7435850" cy="2760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9563"/>
            <a:ext cx="4029075" cy="3508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738" y="6659563"/>
            <a:ext cx="4029075" cy="3508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B10E8C-CD21-428B-80F4-87D32C031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7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E8C-CD21-428B-80F4-87D32C0314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329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69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17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6"/>
            <a:ext cx="9875520" cy="280873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6"/>
            <a:ext cx="28895040" cy="280873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85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248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226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46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45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5" y="7368543"/>
            <a:ext cx="19392903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5" y="10439401"/>
            <a:ext cx="19392903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3" y="7368543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3" y="10439401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2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71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10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70" y="1310640"/>
            <a:ext cx="14439903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4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70" y="6888484"/>
            <a:ext cx="14439903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61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882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4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D3B8D-529A-B648-B3A5-128BFC9F5CF8}" type="datetimeFigureOut">
              <a:rPr lang="en-US" smtClean="0"/>
              <a:pPr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7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21" Type="http://schemas.openxmlformats.org/officeDocument/2006/relationships/image" Target="../media/image19.jpeg"/><Relationship Id="rId7" Type="http://schemas.openxmlformats.org/officeDocument/2006/relationships/image" Target="../media/image5.JP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24" Type="http://schemas.openxmlformats.org/officeDocument/2006/relationships/image" Target="../media/image22.JPG"/><Relationship Id="rId5" Type="http://schemas.openxmlformats.org/officeDocument/2006/relationships/image" Target="../media/image3.jp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ounded Rectangle 81"/>
          <p:cNvSpPr/>
          <p:nvPr/>
        </p:nvSpPr>
        <p:spPr>
          <a:xfrm>
            <a:off x="28111936" y="15978822"/>
            <a:ext cx="15551489" cy="10602982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>
              <a:buFont typeface="Arial"/>
              <a:buChar char="•"/>
            </a:pPr>
            <a:endParaRPr lang="en-US" sz="4500" b="1" dirty="0" smtClean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en-US" sz="4500" b="1" dirty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/>
            <a:endParaRPr lang="en-US" sz="4500" dirty="0" smtClean="0">
              <a:solidFill>
                <a:srgbClr val="FF0000"/>
              </a:solidFill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r>
              <a:rPr lang="en-US" sz="4500" dirty="0" smtClean="0">
                <a:latin typeface="Arial"/>
                <a:cs typeface="Arial"/>
              </a:rPr>
              <a:t>   </a:t>
            </a:r>
            <a:endParaRPr lang="en-US" sz="4500" dirty="0">
              <a:latin typeface="Arial"/>
              <a:cs typeface="Arial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14895323" y="15374995"/>
            <a:ext cx="12644191" cy="17075996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86" name="Picture 8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4996" y="2246304"/>
            <a:ext cx="1737834" cy="1711662"/>
          </a:xfrm>
          <a:prstGeom prst="rect">
            <a:avLst/>
          </a:prstGeom>
        </p:spPr>
      </p:pic>
      <p:pic>
        <p:nvPicPr>
          <p:cNvPr id="87" name="Picture 5" descr="C:\Users\atbecker\Downloads\qrcode.2686483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0427" y="2283462"/>
            <a:ext cx="1620877" cy="16184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Rounded Rectangle 87"/>
          <p:cNvSpPr/>
          <p:nvPr/>
        </p:nvSpPr>
        <p:spPr>
          <a:xfrm>
            <a:off x="216707" y="4005940"/>
            <a:ext cx="14080139" cy="107685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What is SWARM?</a:t>
            </a:r>
            <a:endParaRPr lang="en-US" sz="7000" dirty="0">
              <a:latin typeface="Arial"/>
              <a:cs typeface="Arial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0655616" y="126364"/>
            <a:ext cx="23088752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 SWARM </a:t>
            </a:r>
            <a:r>
              <a:rPr lang="en-US" dirty="0" smtClean="0"/>
              <a:t>Object </a:t>
            </a:r>
            <a:r>
              <a:rPr lang="en-US" dirty="0"/>
              <a:t>Manipulation </a:t>
            </a:r>
            <a:endParaRPr lang="en-US" dirty="0" smtClean="0"/>
          </a:p>
          <a:p>
            <a:pPr algn="ctr"/>
            <a:r>
              <a:rPr lang="en-US" dirty="0" smtClean="0"/>
              <a:t>with Local Mean </a:t>
            </a:r>
            <a:r>
              <a:rPr lang="en-US" dirty="0" smtClean="0"/>
              <a:t>Control</a:t>
            </a:r>
            <a:endParaRPr lang="en-US" dirty="0"/>
          </a:p>
          <a:p>
            <a:pPr algn="ctr"/>
            <a:r>
              <a:rPr lang="en-US" sz="5000" dirty="0" smtClean="0">
                <a:latin typeface="Arial"/>
                <a:cs typeface="Arial"/>
              </a:rPr>
              <a:t>Shiva Shahrokhi, Mable Wan, Lillian Lin, and Aaron T. Becker</a:t>
            </a:r>
          </a:p>
          <a:p>
            <a:pPr algn="ctr"/>
            <a:r>
              <a:rPr lang="en-US" sz="3200" dirty="0" smtClean="0">
                <a:latin typeface="Arial"/>
                <a:cs typeface="Arial"/>
              </a:rPr>
              <a:t>  sshahrokhi2@uh.edu       mmwan2@uh.edu     lklin@uh.ed</a:t>
            </a:r>
            <a:r>
              <a:rPr lang="en-US" sz="3200" dirty="0">
                <a:latin typeface="Arial"/>
                <a:cs typeface="Arial"/>
              </a:rPr>
              <a:t>u</a:t>
            </a:r>
            <a:r>
              <a:rPr lang="en-US" sz="3200" dirty="0" smtClean="0">
                <a:latin typeface="Arial"/>
                <a:cs typeface="Arial"/>
              </a:rPr>
              <a:t>                  atbecker@uh.edu   </a:t>
            </a:r>
            <a:r>
              <a:rPr lang="en-US" sz="3200" dirty="0" smtClean="0">
                <a:solidFill>
                  <a:schemeClr val="bg1"/>
                </a:solidFill>
                <a:latin typeface="Arial"/>
                <a:cs typeface="Arial"/>
              </a:rPr>
              <a:t> . </a:t>
            </a:r>
          </a:p>
          <a:p>
            <a:pPr algn="ctr"/>
            <a:endParaRPr lang="en-US" sz="3200" dirty="0" smtClean="0">
              <a:latin typeface="Arial"/>
              <a:cs typeface="Arial"/>
            </a:endParaRPr>
          </a:p>
          <a:p>
            <a:pPr algn="ctr"/>
            <a:endParaRPr lang="en-US" sz="3200" dirty="0" smtClean="0">
              <a:latin typeface="Arial"/>
              <a:cs typeface="Arial"/>
            </a:endParaRPr>
          </a:p>
          <a:p>
            <a:pPr algn="ctr"/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dirty="0" smtClean="0">
                <a:latin typeface="Arial"/>
                <a:cs typeface="Arial"/>
              </a:rPr>
              <a:t>                            </a:t>
            </a:r>
          </a:p>
        </p:txBody>
      </p:sp>
      <p:sp>
        <p:nvSpPr>
          <p:cNvPr id="90" name="Rounded Rectangle 89"/>
          <p:cNvSpPr/>
          <p:nvPr/>
        </p:nvSpPr>
        <p:spPr>
          <a:xfrm>
            <a:off x="245684" y="20347955"/>
            <a:ext cx="14124225" cy="997039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Problem</a:t>
            </a:r>
            <a:endParaRPr lang="en-US" sz="7000" dirty="0">
              <a:latin typeface="Arial"/>
              <a:cs typeface="Arial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179724" y="21701792"/>
            <a:ext cx="14124225" cy="10700286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</p:txBody>
      </p:sp>
      <p:sp>
        <p:nvSpPr>
          <p:cNvPr id="92" name="Rounded Rectangle 91"/>
          <p:cNvSpPr/>
          <p:nvPr/>
        </p:nvSpPr>
        <p:spPr>
          <a:xfrm>
            <a:off x="14764406" y="4093796"/>
            <a:ext cx="12644190" cy="113689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500" dirty="0" smtClean="0">
                <a:latin typeface="Arial"/>
                <a:cs typeface="Arial"/>
              </a:rPr>
              <a:t>Problem </a:t>
            </a:r>
          </a:p>
        </p:txBody>
      </p:sp>
      <p:sp>
        <p:nvSpPr>
          <p:cNvPr id="93" name="Rounded Rectangle 92"/>
          <p:cNvSpPr/>
          <p:nvPr/>
        </p:nvSpPr>
        <p:spPr>
          <a:xfrm>
            <a:off x="14863191" y="5324104"/>
            <a:ext cx="12644191" cy="8367206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/>
            <a:endParaRPr lang="en-US" sz="45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28073729" y="5536402"/>
            <a:ext cx="15551489" cy="8884166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>
              <a:buFont typeface="Arial"/>
              <a:buChar char="•"/>
            </a:pPr>
            <a:endParaRPr lang="en-US" sz="4500" b="1" dirty="0" smtClean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en-US" sz="4500" b="1" dirty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/>
            <a:endParaRPr lang="en-US" sz="4500" dirty="0" smtClean="0">
              <a:solidFill>
                <a:srgbClr val="FF0000"/>
              </a:solidFill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r>
              <a:rPr lang="en-US" sz="4500" dirty="0" smtClean="0">
                <a:latin typeface="Arial"/>
                <a:cs typeface="Arial"/>
              </a:rPr>
              <a:t>   </a:t>
            </a:r>
            <a:endParaRPr lang="en-US" sz="4500" dirty="0">
              <a:latin typeface="Arial"/>
              <a:cs typeface="Arial"/>
            </a:endParaRPr>
          </a:p>
        </p:txBody>
      </p:sp>
      <p:sp>
        <p:nvSpPr>
          <p:cNvPr id="96" name="Rounded Rectangle 95"/>
          <p:cNvSpPr/>
          <p:nvPr/>
        </p:nvSpPr>
        <p:spPr>
          <a:xfrm>
            <a:off x="172621" y="5274491"/>
            <a:ext cx="14124223" cy="14707438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/>
            <a:endParaRPr lang="en-US" sz="4000" dirty="0" smtClean="0">
              <a:latin typeface="Arial"/>
              <a:cs typeface="Arial"/>
            </a:endParaRPr>
          </a:p>
        </p:txBody>
      </p:sp>
      <p:sp>
        <p:nvSpPr>
          <p:cNvPr id="98" name="Rounded Rectangle 97"/>
          <p:cNvSpPr/>
          <p:nvPr/>
        </p:nvSpPr>
        <p:spPr>
          <a:xfrm>
            <a:off x="28073729" y="4113055"/>
            <a:ext cx="15551489" cy="111642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Results</a:t>
            </a:r>
          </a:p>
        </p:txBody>
      </p:sp>
      <p:sp>
        <p:nvSpPr>
          <p:cNvPr id="99" name="Text Box 22"/>
          <p:cNvSpPr txBox="1">
            <a:spLocks noChangeArrowheads="1"/>
          </p:cNvSpPr>
          <p:nvPr/>
        </p:nvSpPr>
        <p:spPr bwMode="auto">
          <a:xfrm>
            <a:off x="41706654" y="1670144"/>
            <a:ext cx="2336800" cy="671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79991" tIns="179991" rIns="179991" bIns="179991">
            <a:spAutoFit/>
          </a:bodyPr>
          <a:lstStyle>
            <a:defPPr>
              <a:defRPr lang="en-US"/>
            </a:defPPr>
            <a:lvl1pPr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2087563" indent="-165258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4176713" indent="-330517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6264275" indent="-496093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8353425" indent="-661352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altLang="en-US" sz="2000" i="1" dirty="0" smtClean="0"/>
              <a:t>Dr. Becker</a:t>
            </a:r>
            <a:endParaRPr lang="en-US" altLang="en-US" sz="2000" i="1" dirty="0"/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2830" y="2246304"/>
            <a:ext cx="1536200" cy="1543687"/>
          </a:xfrm>
          <a:prstGeom prst="rect">
            <a:avLst/>
          </a:prstGeom>
        </p:spPr>
      </p:pic>
      <p:sp>
        <p:nvSpPr>
          <p:cNvPr id="101" name="Text Box 22"/>
          <p:cNvSpPr txBox="1">
            <a:spLocks noChangeArrowheads="1"/>
          </p:cNvSpPr>
          <p:nvPr/>
        </p:nvSpPr>
        <p:spPr bwMode="auto">
          <a:xfrm>
            <a:off x="31874628" y="1746260"/>
            <a:ext cx="8812195" cy="671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79991" tIns="179991" rIns="179991" bIns="179991">
            <a:spAutoFit/>
          </a:bodyPr>
          <a:lstStyle>
            <a:defPPr>
              <a:defRPr lang="en-US"/>
            </a:defPPr>
            <a:lvl1pPr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2087563" indent="-165258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4176713" indent="-330517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6264275" indent="-496093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8353425" indent="-661352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eaLnBrk="1" hangingPunct="1"/>
            <a:r>
              <a:rPr lang="en-US" altLang="en-US" sz="2000" dirty="0" smtClean="0"/>
              <a:t>	</a:t>
            </a:r>
            <a:r>
              <a:rPr lang="en-US" altLang="en-US" sz="2000" i="1" dirty="0" smtClean="0"/>
              <a:t>Shiva Shahrokhi 	                   Mable Wan        Lillian Lin</a:t>
            </a:r>
            <a:endParaRPr lang="en-US" altLang="en-US" sz="2000" i="1" dirty="0"/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98"/>
          <a:stretch/>
        </p:blipFill>
        <p:spPr>
          <a:xfrm>
            <a:off x="42135549" y="2322968"/>
            <a:ext cx="1404263" cy="1480907"/>
          </a:xfrm>
          <a:prstGeom prst="rect">
            <a:avLst/>
          </a:prstGeom>
        </p:spPr>
      </p:pic>
      <p:pic>
        <p:nvPicPr>
          <p:cNvPr id="110" name="Picture 109" descr="SWARM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96" y="1015928"/>
            <a:ext cx="7991712" cy="2372332"/>
          </a:xfrm>
          <a:prstGeom prst="rect">
            <a:avLst/>
          </a:prstGeom>
        </p:spPr>
      </p:pic>
      <p:sp>
        <p:nvSpPr>
          <p:cNvPr id="121" name="Rounded Rectangle 120"/>
          <p:cNvSpPr/>
          <p:nvPr/>
        </p:nvSpPr>
        <p:spPr>
          <a:xfrm>
            <a:off x="28046580" y="26831434"/>
            <a:ext cx="15578638" cy="1053962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Games</a:t>
            </a:r>
          </a:p>
        </p:txBody>
      </p:sp>
      <p:sp>
        <p:nvSpPr>
          <p:cNvPr id="122" name="Rounded Rectangle 121"/>
          <p:cNvSpPr/>
          <p:nvPr/>
        </p:nvSpPr>
        <p:spPr>
          <a:xfrm>
            <a:off x="27988212" y="28134816"/>
            <a:ext cx="15551490" cy="4277638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42" name="Picture 41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40809" y="965128"/>
            <a:ext cx="2035538" cy="260672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991600" y="3267049"/>
            <a:ext cx="3263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Actual Size</a:t>
            </a:r>
            <a:endParaRPr lang="en-US" sz="2800" dirty="0"/>
          </a:p>
        </p:txBody>
      </p:sp>
      <p:pic>
        <p:nvPicPr>
          <p:cNvPr id="16" name="Picture 15" descr="engineering-electrical-and-computer-engineering-secondary_HI_RES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1752" y="207100"/>
            <a:ext cx="7772071" cy="16029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6801" y="5340104"/>
            <a:ext cx="13767681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 </a:t>
            </a:r>
            <a:r>
              <a:rPr lang="en-US" sz="4400" dirty="0" smtClean="0"/>
              <a:t>   </a:t>
            </a:r>
            <a:r>
              <a:rPr lang="en-US" sz="4400" b="1" i="1" dirty="0" smtClean="0"/>
              <a:t>SWARM </a:t>
            </a:r>
            <a:r>
              <a:rPr lang="en-US" sz="4400" dirty="0" smtClean="0"/>
              <a:t>is 100+ kilo-bots moving an object to a desired location. All robots have the same “brain”, aka program, and respond to the same global inputs, the brightest lights. </a:t>
            </a:r>
          </a:p>
          <a:p>
            <a:r>
              <a:rPr lang="en-US" sz="4400" b="1" i="1" dirty="0" smtClean="0"/>
              <a:t>Advantages of SWARM: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/>
              <a:t>Can pass through tight structures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/>
              <a:t>Can bend around obstacles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/>
              <a:t>Affordable to replace the robots</a:t>
            </a:r>
            <a:endParaRPr lang="en-US" sz="4400" dirty="0"/>
          </a:p>
          <a:p>
            <a:endParaRPr lang="en-US" sz="4400" dirty="0" smtClean="0"/>
          </a:p>
          <a:p>
            <a:r>
              <a:rPr lang="en-US" sz="4400" dirty="0" smtClean="0"/>
              <a:t>Control variables: </a:t>
            </a:r>
            <a:r>
              <a:rPr lang="en-US" sz="4400" b="1" i="1" dirty="0" smtClean="0"/>
              <a:t>Mean</a:t>
            </a:r>
            <a:r>
              <a:rPr lang="en-US" sz="4400" dirty="0" smtClean="0"/>
              <a:t> and </a:t>
            </a:r>
            <a:r>
              <a:rPr lang="en-US" sz="4400" b="1" i="1" dirty="0" smtClean="0"/>
              <a:t>Variance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675298" y="24631770"/>
            <a:ext cx="7520695" cy="726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u="sng" dirty="0" smtClean="0"/>
              <a:t>Irrelevant Robots</a:t>
            </a:r>
          </a:p>
          <a:p>
            <a:r>
              <a:rPr lang="en-US" sz="4400" i="1" dirty="0" smtClean="0"/>
              <a:t>Robots in front of the object</a:t>
            </a:r>
          </a:p>
          <a:p>
            <a:endParaRPr lang="en-US" sz="4400" i="1" dirty="0" smtClean="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400" dirty="0"/>
              <a:t>Blocks object from moving in desired </a:t>
            </a:r>
            <a:r>
              <a:rPr lang="en-US" sz="4400" dirty="0" smtClean="0"/>
              <a:t>direction</a:t>
            </a:r>
            <a:endParaRPr lang="en-US" sz="4400" dirty="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400" dirty="0"/>
              <a:t>Pushes object </a:t>
            </a:r>
            <a:r>
              <a:rPr lang="en-US" sz="4400" dirty="0" smtClean="0"/>
              <a:t>further away from the goal when ideal direction is going left.</a:t>
            </a:r>
            <a:endParaRPr lang="en-US" sz="4400" dirty="0"/>
          </a:p>
          <a:p>
            <a:endParaRPr lang="en-US" sz="4400" i="1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5400" i="1" dirty="0" smtClean="0"/>
          </a:p>
        </p:txBody>
      </p:sp>
      <p:sp>
        <p:nvSpPr>
          <p:cNvPr id="32" name="Rounded Rectangle 31"/>
          <p:cNvSpPr/>
          <p:nvPr/>
        </p:nvSpPr>
        <p:spPr>
          <a:xfrm>
            <a:off x="14846244" y="13901415"/>
            <a:ext cx="12644190" cy="1177370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500" dirty="0" smtClean="0">
                <a:latin typeface="Arial"/>
                <a:cs typeface="Arial"/>
              </a:rPr>
              <a:t>Solution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108103" y="5554659"/>
            <a:ext cx="1216086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u="sng" dirty="0" smtClean="0"/>
              <a:t>Centroid Matching</a:t>
            </a:r>
          </a:p>
          <a:p>
            <a:r>
              <a:rPr lang="en-US" sz="4400" i="1" dirty="0" smtClean="0"/>
              <a:t>False goal completion</a:t>
            </a:r>
          </a:p>
          <a:p>
            <a:endParaRPr lang="en-US" sz="1800" i="1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/>
              <a:t>Robots go in loops trying to follow local goal.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/>
              <a:t>Robots and object get “stuck” in that place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276125" y="15496276"/>
            <a:ext cx="8351220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/>
              <a:t>Local Mean Control</a:t>
            </a:r>
          </a:p>
          <a:p>
            <a:r>
              <a:rPr lang="en-US" sz="5400" i="1" dirty="0" smtClean="0"/>
              <a:t>Consider only relevant robots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 smtClean="0"/>
          </a:p>
          <a:p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  <p:sp>
        <p:nvSpPr>
          <p:cNvPr id="6" name="TextBox 5"/>
          <p:cNvSpPr txBox="1"/>
          <p:nvPr/>
        </p:nvSpPr>
        <p:spPr>
          <a:xfrm>
            <a:off x="28643130" y="16499736"/>
            <a:ext cx="8848395" cy="10310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u="sng" dirty="0" smtClean="0"/>
              <a:t>Obstacle Considerations </a:t>
            </a:r>
          </a:p>
          <a:p>
            <a:r>
              <a:rPr lang="en-US" sz="6000" u="sng" dirty="0" smtClean="0"/>
              <a:t>are Necessary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/>
              <a:t>Obstacles create irrelevant robots that hinder </a:t>
            </a:r>
            <a:r>
              <a:rPr lang="en-US" sz="4400" i="1" dirty="0" smtClean="0"/>
              <a:t>object’s movement</a:t>
            </a:r>
            <a:endParaRPr lang="en-US" sz="4400" i="1" dirty="0"/>
          </a:p>
          <a:p>
            <a:endParaRPr lang="en-US" sz="7200" b="1" dirty="0" smtClean="0"/>
          </a:p>
          <a:p>
            <a:r>
              <a:rPr lang="en-US" sz="6000" u="sng" dirty="0"/>
              <a:t>Local </a:t>
            </a:r>
            <a:r>
              <a:rPr lang="en-US" sz="6000" u="sng" dirty="0" smtClean="0"/>
              <a:t>Control is</a:t>
            </a:r>
            <a:endParaRPr lang="en-US" sz="6000" u="sng" dirty="0"/>
          </a:p>
          <a:p>
            <a:r>
              <a:rPr lang="en-US" sz="6000" u="sng" dirty="0"/>
              <a:t>More Effective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400" dirty="0"/>
              <a:t>Peripheral data induces noise </a:t>
            </a:r>
            <a:r>
              <a:rPr lang="en-US" sz="4400" dirty="0" smtClean="0"/>
              <a:t>in calculations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400" dirty="0" smtClean="0"/>
              <a:t>Local control demonstrates the ranges of radii that affect the object differently</a:t>
            </a:r>
          </a:p>
          <a:p>
            <a:endParaRPr lang="en-US" sz="4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87151" y="11543922"/>
            <a:ext cx="8042736" cy="80997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Oval 9"/>
          <p:cNvSpPr/>
          <p:nvPr/>
        </p:nvSpPr>
        <p:spPr>
          <a:xfrm>
            <a:off x="3928843" y="17205250"/>
            <a:ext cx="1835418" cy="201151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686131" y="18127580"/>
            <a:ext cx="270880" cy="17392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7120287" y="18137447"/>
            <a:ext cx="176463" cy="16405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836746" y="16662485"/>
            <a:ext cx="1988757" cy="625406"/>
          </a:xfrm>
          <a:prstGeom prst="borderCallout1">
            <a:avLst>
              <a:gd name="adj1" fmla="val 236781"/>
              <a:gd name="adj2" fmla="val 193327"/>
              <a:gd name="adj3" fmla="val 56069"/>
              <a:gd name="adj4" fmla="val 9879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Mean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43" name="Line Callout 1 42"/>
          <p:cNvSpPr/>
          <p:nvPr/>
        </p:nvSpPr>
        <p:spPr>
          <a:xfrm>
            <a:off x="827548" y="17602089"/>
            <a:ext cx="1988757" cy="625406"/>
          </a:xfrm>
          <a:prstGeom prst="borderCallout1">
            <a:avLst>
              <a:gd name="adj1" fmla="val 100832"/>
              <a:gd name="adj2" fmla="val 154608"/>
              <a:gd name="adj3" fmla="val 56069"/>
              <a:gd name="adj4" fmla="val 9879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Variance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5133474" y="17924088"/>
            <a:ext cx="1775904" cy="450977"/>
          </a:xfrm>
          <a:prstGeom prst="rightArrow">
            <a:avLst/>
          </a:prstGeom>
          <a:solidFill>
            <a:srgbClr val="00FF00"/>
          </a:solidFill>
          <a:ln w="28575">
            <a:solidFill>
              <a:srgbClr val="00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874" y="7514444"/>
            <a:ext cx="4023262" cy="25983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5" name="Line Callout 1 44"/>
          <p:cNvSpPr/>
          <p:nvPr/>
        </p:nvSpPr>
        <p:spPr>
          <a:xfrm>
            <a:off x="11309115" y="15019957"/>
            <a:ext cx="2300504" cy="1624364"/>
          </a:xfrm>
          <a:prstGeom prst="borderCallout1">
            <a:avLst>
              <a:gd name="adj1" fmla="val 195556"/>
              <a:gd name="adj2" fmla="val -177086"/>
              <a:gd name="adj3" fmla="val 56069"/>
              <a:gd name="adj4" fmla="val 386"/>
            </a:avLst>
          </a:prstGeom>
          <a:noFill/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Object’s </a:t>
            </a:r>
          </a:p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Centroid/ Local Goal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1029452" y="17924088"/>
            <a:ext cx="6191222" cy="61530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167693" y="24572063"/>
            <a:ext cx="6190806" cy="71543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4"/>
          <a:srcRect l="53064" t="24222" r="38250" b="42170"/>
          <a:stretch/>
        </p:blipFill>
        <p:spPr>
          <a:xfrm rot="5400000">
            <a:off x="22846654" y="8623000"/>
            <a:ext cx="2582650" cy="590731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15"/>
          <a:srcRect l="32465" t="24704" r="32500" b="26508"/>
          <a:stretch/>
        </p:blipFill>
        <p:spPr>
          <a:xfrm rot="5400000">
            <a:off x="7287430" y="25001804"/>
            <a:ext cx="7420943" cy="581293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16"/>
          <a:srcRect l="42321" t="24921" r="32679" b="27460"/>
          <a:stretch/>
        </p:blipFill>
        <p:spPr>
          <a:xfrm rot="5400000">
            <a:off x="38291717" y="16551109"/>
            <a:ext cx="4600874" cy="4929508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17"/>
          <a:srcRect l="42500" t="24286" r="32679" b="26825"/>
          <a:stretch/>
        </p:blipFill>
        <p:spPr>
          <a:xfrm rot="5400000">
            <a:off x="38307111" y="21572029"/>
            <a:ext cx="4506633" cy="499296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18"/>
          <a:srcRect l="357" t="9682" r="53214" b="7143"/>
          <a:stretch/>
        </p:blipFill>
        <p:spPr>
          <a:xfrm>
            <a:off x="36589948" y="7252091"/>
            <a:ext cx="6798238" cy="6850532"/>
          </a:xfrm>
          <a:prstGeom prst="rect">
            <a:avLst/>
          </a:prstGeom>
        </p:spPr>
      </p:pic>
      <p:sp>
        <p:nvSpPr>
          <p:cNvPr id="55" name="Line Callout 1 54"/>
          <p:cNvSpPr/>
          <p:nvPr/>
        </p:nvSpPr>
        <p:spPr>
          <a:xfrm>
            <a:off x="8723748" y="29388845"/>
            <a:ext cx="1088496" cy="496092"/>
          </a:xfrm>
          <a:prstGeom prst="borderCallout1">
            <a:avLst>
              <a:gd name="adj1" fmla="val 252391"/>
              <a:gd name="adj2" fmla="val 204378"/>
              <a:gd name="adj3" fmla="val 27853"/>
              <a:gd name="adj4" fmla="val 97990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Calibri (Body)"/>
              </a:rPr>
              <a:t>Mean</a:t>
            </a:r>
            <a:endParaRPr lang="en-US" sz="24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12637377" y="29527188"/>
            <a:ext cx="1567886" cy="1760980"/>
          </a:xfrm>
          <a:prstGeom prst="ellipse">
            <a:avLst/>
          </a:prstGeom>
          <a:noFill/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Line Callout 1 56"/>
          <p:cNvSpPr/>
          <p:nvPr/>
        </p:nvSpPr>
        <p:spPr>
          <a:xfrm>
            <a:off x="10446580" y="26955621"/>
            <a:ext cx="2673064" cy="549371"/>
          </a:xfrm>
          <a:prstGeom prst="borderCallout1">
            <a:avLst>
              <a:gd name="adj1" fmla="val 478446"/>
              <a:gd name="adj2" fmla="val 124609"/>
              <a:gd name="adj3" fmla="val 102240"/>
              <a:gd name="adj4" fmla="val 86533"/>
            </a:avLst>
          </a:prstGeom>
          <a:noFill/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Calibri (Body)"/>
              </a:rPr>
              <a:t>Irrelevant Robots</a:t>
            </a:r>
            <a:endParaRPr lang="en-US" sz="24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30" name="Right Arrow 29"/>
          <p:cNvSpPr/>
          <p:nvPr/>
        </p:nvSpPr>
        <p:spPr>
          <a:xfrm>
            <a:off x="10196333" y="29184415"/>
            <a:ext cx="2708885" cy="377676"/>
          </a:xfrm>
          <a:prstGeom prst="rightArrow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19"/>
          <a:srcRect l="49384" t="24269" r="32808" b="27232"/>
          <a:stretch/>
        </p:blipFill>
        <p:spPr>
          <a:xfrm rot="5400000">
            <a:off x="16302370" y="9201976"/>
            <a:ext cx="2914065" cy="4464146"/>
          </a:xfrm>
          <a:prstGeom prst="rect">
            <a:avLst/>
          </a:prstGeom>
        </p:spPr>
      </p:pic>
      <p:sp>
        <p:nvSpPr>
          <p:cNvPr id="36" name="Up Arrow 35"/>
          <p:cNvSpPr/>
          <p:nvPr/>
        </p:nvSpPr>
        <p:spPr>
          <a:xfrm>
            <a:off x="19303999" y="10350046"/>
            <a:ext cx="533061" cy="2250024"/>
          </a:xfrm>
          <a:prstGeom prst="upArrow">
            <a:avLst/>
          </a:prstGeom>
          <a:solidFill>
            <a:srgbClr val="00FF00"/>
          </a:solidFill>
          <a:ln w="28575">
            <a:solidFill>
              <a:srgbClr val="00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Left Arrow 36"/>
          <p:cNvSpPr/>
          <p:nvPr/>
        </p:nvSpPr>
        <p:spPr>
          <a:xfrm>
            <a:off x="23965761" y="10579435"/>
            <a:ext cx="2246421" cy="443495"/>
          </a:xfrm>
          <a:prstGeom prst="leftArrow">
            <a:avLst/>
          </a:prstGeom>
          <a:solidFill>
            <a:srgbClr val="00FF00"/>
          </a:solidFill>
          <a:ln w="28575">
            <a:solidFill>
              <a:srgbClr val="00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Line Callout 1 64"/>
          <p:cNvSpPr/>
          <p:nvPr/>
        </p:nvSpPr>
        <p:spPr>
          <a:xfrm>
            <a:off x="18009811" y="9216382"/>
            <a:ext cx="1988757" cy="625406"/>
          </a:xfrm>
          <a:prstGeom prst="borderCallout1">
            <a:avLst>
              <a:gd name="adj1" fmla="val 382990"/>
              <a:gd name="adj2" fmla="val 12640"/>
              <a:gd name="adj3" fmla="val 102240"/>
              <a:gd name="adj4" fmla="val 64110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Mean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67" name="Line Callout 1 66"/>
          <p:cNvSpPr/>
          <p:nvPr/>
        </p:nvSpPr>
        <p:spPr>
          <a:xfrm>
            <a:off x="15225053" y="9210412"/>
            <a:ext cx="2300504" cy="613563"/>
          </a:xfrm>
          <a:prstGeom prst="borderCallout1">
            <a:avLst>
              <a:gd name="adj1" fmla="val 364080"/>
              <a:gd name="adj2" fmla="val 123253"/>
              <a:gd name="adj3" fmla="val 100517"/>
              <a:gd name="adj4" fmla="val 79882"/>
            </a:avLst>
          </a:prstGeom>
          <a:noFill/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Local Goal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70" name="Line Callout 1 69"/>
          <p:cNvSpPr/>
          <p:nvPr/>
        </p:nvSpPr>
        <p:spPr>
          <a:xfrm>
            <a:off x="20150968" y="9220830"/>
            <a:ext cx="4185071" cy="625406"/>
          </a:xfrm>
          <a:prstGeom prst="borderCallout1">
            <a:avLst>
              <a:gd name="adj1" fmla="val 270902"/>
              <a:gd name="adj2" fmla="val -13456"/>
              <a:gd name="adj3" fmla="val 99675"/>
              <a:gd name="adj4" fmla="val 25391"/>
            </a:avLst>
          </a:prstGeom>
          <a:noFill/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Robot Direction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26113396" y="19804258"/>
            <a:ext cx="1295200" cy="1814431"/>
          </a:xfrm>
          <a:prstGeom prst="ellipse">
            <a:avLst/>
          </a:prstGeom>
          <a:noFill/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Line Callout 1 46"/>
          <p:cNvSpPr/>
          <p:nvPr/>
        </p:nvSpPr>
        <p:spPr>
          <a:xfrm>
            <a:off x="22158091" y="20183300"/>
            <a:ext cx="3064043" cy="587024"/>
          </a:xfrm>
          <a:prstGeom prst="borderCallout1">
            <a:avLst>
              <a:gd name="adj1" fmla="val 76236"/>
              <a:gd name="adj2" fmla="val 127867"/>
              <a:gd name="adj3" fmla="val 33249"/>
              <a:gd name="adj4" fmla="val 100934"/>
            </a:avLst>
          </a:prstGeom>
          <a:noFill/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Irrelevant Robots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73" name="Oval 72"/>
          <p:cNvSpPr/>
          <p:nvPr/>
        </p:nvSpPr>
        <p:spPr>
          <a:xfrm>
            <a:off x="25539032" y="22409618"/>
            <a:ext cx="1729931" cy="1155819"/>
          </a:xfrm>
          <a:prstGeom prst="ellipse">
            <a:avLst/>
          </a:prstGeom>
          <a:noFill/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Line Callout 1 73"/>
          <p:cNvSpPr/>
          <p:nvPr/>
        </p:nvSpPr>
        <p:spPr>
          <a:xfrm>
            <a:off x="21617835" y="22454009"/>
            <a:ext cx="3064043" cy="587024"/>
          </a:xfrm>
          <a:prstGeom prst="borderCallout1">
            <a:avLst>
              <a:gd name="adj1" fmla="val 65110"/>
              <a:gd name="adj2" fmla="val 127867"/>
              <a:gd name="adj3" fmla="val 33249"/>
              <a:gd name="adj4" fmla="val 100934"/>
            </a:avLst>
          </a:prstGeom>
          <a:noFill/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Relevant Robots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75" name="Oval 74"/>
          <p:cNvSpPr/>
          <p:nvPr/>
        </p:nvSpPr>
        <p:spPr>
          <a:xfrm>
            <a:off x="15286253" y="24572063"/>
            <a:ext cx="1913312" cy="1653617"/>
          </a:xfrm>
          <a:prstGeom prst="ellipse">
            <a:avLst/>
          </a:prstGeom>
          <a:noFill/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Line Callout 1 75"/>
          <p:cNvSpPr/>
          <p:nvPr/>
        </p:nvSpPr>
        <p:spPr>
          <a:xfrm>
            <a:off x="17837137" y="25139966"/>
            <a:ext cx="1965282" cy="1031826"/>
          </a:xfrm>
          <a:prstGeom prst="borderCallout1">
            <a:avLst>
              <a:gd name="adj1" fmla="val 30779"/>
              <a:gd name="adj2" fmla="val -31885"/>
              <a:gd name="adj3" fmla="val 30235"/>
              <a:gd name="adj4" fmla="val 1520"/>
            </a:avLst>
          </a:prstGeom>
          <a:noFill/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Irrelevant </a:t>
            </a:r>
          </a:p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Robots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77" name="Oval 76"/>
          <p:cNvSpPr/>
          <p:nvPr/>
        </p:nvSpPr>
        <p:spPr>
          <a:xfrm>
            <a:off x="15152706" y="26904239"/>
            <a:ext cx="1729931" cy="1376720"/>
          </a:xfrm>
          <a:prstGeom prst="ellipse">
            <a:avLst/>
          </a:prstGeom>
          <a:noFill/>
          <a:ln w="5715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Line Callout 1 77"/>
          <p:cNvSpPr/>
          <p:nvPr/>
        </p:nvSpPr>
        <p:spPr>
          <a:xfrm>
            <a:off x="17584514" y="27534034"/>
            <a:ext cx="3064043" cy="587024"/>
          </a:xfrm>
          <a:prstGeom prst="borderCallout1">
            <a:avLst>
              <a:gd name="adj1" fmla="val 43345"/>
              <a:gd name="adj2" fmla="val -2050"/>
              <a:gd name="adj3" fmla="val 43156"/>
              <a:gd name="adj4" fmla="val -24156"/>
            </a:avLst>
          </a:prstGeom>
          <a:noFill/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Relevant Robots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5310326" y="17913816"/>
            <a:ext cx="489815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u="sng" dirty="0" smtClean="0"/>
              <a:t>Method</a:t>
            </a:r>
          </a:p>
          <a:p>
            <a:r>
              <a:rPr lang="en-US" sz="4800" dirty="0" smtClean="0"/>
              <a:t>Calculates the mean of the robots within a certain radius, the</a:t>
            </a:r>
            <a:r>
              <a:rPr lang="en-US" sz="4800" i="1" dirty="0" smtClean="0"/>
              <a:t> relevant robots.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28353279" y="5721220"/>
            <a:ext cx="12768721" cy="889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/>
              <a:t>Concept successful in simulation!</a:t>
            </a:r>
          </a:p>
          <a:p>
            <a:endParaRPr lang="en-US" sz="1600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/>
              <a:t>Increases probability </a:t>
            </a:r>
          </a:p>
          <a:p>
            <a:r>
              <a:rPr lang="en-US" sz="4400" dirty="0" smtClean="0"/>
              <a:t>of reaching the goal in experiments.</a:t>
            </a:r>
          </a:p>
          <a:p>
            <a:endParaRPr lang="en-US" sz="4400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/>
              <a:t>Reduces noise for </a:t>
            </a:r>
          </a:p>
          <a:p>
            <a:r>
              <a:rPr lang="en-US" sz="4400" dirty="0"/>
              <a:t>c</a:t>
            </a:r>
            <a:r>
              <a:rPr lang="en-US" sz="4400" dirty="0" smtClean="0"/>
              <a:t>alculating desired </a:t>
            </a:r>
          </a:p>
          <a:p>
            <a:r>
              <a:rPr lang="en-US" sz="4400" dirty="0"/>
              <a:t>d</a:t>
            </a:r>
            <a:r>
              <a:rPr lang="en-US" sz="4400" dirty="0" smtClean="0"/>
              <a:t>irection for robots</a:t>
            </a:r>
          </a:p>
          <a:p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/>
              <a:t>Decreases chances of </a:t>
            </a:r>
          </a:p>
          <a:p>
            <a:r>
              <a:rPr lang="en-US" sz="4400" dirty="0"/>
              <a:t>t</a:t>
            </a:r>
            <a:r>
              <a:rPr lang="en-US" sz="4400" dirty="0" smtClean="0"/>
              <a:t>he block getting stuck</a:t>
            </a:r>
          </a:p>
          <a:p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  <p:sp>
        <p:nvSpPr>
          <p:cNvPr id="81" name="Rounded Rectangle 80"/>
          <p:cNvSpPr/>
          <p:nvPr/>
        </p:nvSpPr>
        <p:spPr>
          <a:xfrm>
            <a:off x="28073729" y="14602154"/>
            <a:ext cx="15589696" cy="124186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Conclusions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1583404" y="24373362"/>
            <a:ext cx="5817563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u="sng" dirty="0" smtClean="0"/>
              <a:t>Mean calculations successfully exclude:</a:t>
            </a:r>
          </a:p>
          <a:p>
            <a:endParaRPr lang="en-US" sz="2800" dirty="0" smtClean="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800" dirty="0" smtClean="0"/>
              <a:t>Robots that are stuck behind obstacles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800" dirty="0" smtClean="0"/>
              <a:t>Robots that are in front of object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420639" y="28218364"/>
            <a:ext cx="14412685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Play games for our research!</a:t>
            </a:r>
            <a:endParaRPr lang="en-US" b="1" dirty="0"/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2142" y="29793617"/>
            <a:ext cx="2150960" cy="2150960"/>
          </a:xfrm>
          <a:prstGeom prst="rect">
            <a:avLst/>
          </a:prstGeom>
        </p:spPr>
      </p:pic>
      <p:pic>
        <p:nvPicPr>
          <p:cNvPr id="107" name="Picture 106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38765" y="29717683"/>
            <a:ext cx="555555" cy="711447"/>
          </a:xfrm>
          <a:prstGeom prst="rect">
            <a:avLst/>
          </a:prstGeom>
        </p:spPr>
      </p:pic>
      <p:pic>
        <p:nvPicPr>
          <p:cNvPr id="108" name="Picture 107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752169" y="29580239"/>
            <a:ext cx="549171" cy="703272"/>
          </a:xfrm>
          <a:prstGeom prst="rect">
            <a:avLst/>
          </a:prstGeom>
        </p:spPr>
      </p:pic>
      <p:pic>
        <p:nvPicPr>
          <p:cNvPr id="109" name="Picture 108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38120" y="31651602"/>
            <a:ext cx="555555" cy="711447"/>
          </a:xfrm>
          <a:prstGeom prst="rect">
            <a:avLst/>
          </a:prstGeom>
        </p:spPr>
      </p:pic>
      <p:pic>
        <p:nvPicPr>
          <p:cNvPr id="111" name="Picture 110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72734" y="30110417"/>
            <a:ext cx="549171" cy="703272"/>
          </a:xfrm>
          <a:prstGeom prst="rect">
            <a:avLst/>
          </a:prstGeom>
        </p:spPr>
      </p:pic>
      <p:pic>
        <p:nvPicPr>
          <p:cNvPr id="112" name="Picture 111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03236" y="31661346"/>
            <a:ext cx="555555" cy="711447"/>
          </a:xfrm>
          <a:prstGeom prst="rect">
            <a:avLst/>
          </a:prstGeom>
        </p:spPr>
      </p:pic>
      <p:pic>
        <p:nvPicPr>
          <p:cNvPr id="113" name="Picture 112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743569" y="31007882"/>
            <a:ext cx="549171" cy="703272"/>
          </a:xfrm>
          <a:prstGeom prst="rect">
            <a:avLst/>
          </a:prstGeom>
        </p:spPr>
      </p:pic>
      <p:pic>
        <p:nvPicPr>
          <p:cNvPr id="114" name="Picture 113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02019" y="31343927"/>
            <a:ext cx="555555" cy="711447"/>
          </a:xfrm>
          <a:prstGeom prst="rect">
            <a:avLst/>
          </a:prstGeom>
        </p:spPr>
      </p:pic>
      <p:pic>
        <p:nvPicPr>
          <p:cNvPr id="115" name="Picture 114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939716" y="29950996"/>
            <a:ext cx="549171" cy="703272"/>
          </a:xfrm>
          <a:prstGeom prst="rect">
            <a:avLst/>
          </a:prstGeom>
        </p:spPr>
      </p:pic>
      <p:pic>
        <p:nvPicPr>
          <p:cNvPr id="116" name="Picture 115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85283" y="30485073"/>
            <a:ext cx="555555" cy="711447"/>
          </a:xfrm>
          <a:prstGeom prst="rect">
            <a:avLst/>
          </a:prstGeom>
        </p:spPr>
      </p:pic>
      <p:pic>
        <p:nvPicPr>
          <p:cNvPr id="117" name="Picture 116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22882" y="30746969"/>
            <a:ext cx="549171" cy="703272"/>
          </a:xfrm>
          <a:prstGeom prst="rect">
            <a:avLst/>
          </a:prstGeom>
        </p:spPr>
      </p:pic>
      <p:pic>
        <p:nvPicPr>
          <p:cNvPr id="118" name="Picture 117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955464" y="30498914"/>
            <a:ext cx="555555" cy="711447"/>
          </a:xfrm>
          <a:prstGeom prst="rect">
            <a:avLst/>
          </a:prstGeom>
        </p:spPr>
      </p:pic>
      <p:pic>
        <p:nvPicPr>
          <p:cNvPr id="119" name="Picture 118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57201" y="31316023"/>
            <a:ext cx="549171" cy="703272"/>
          </a:xfrm>
          <a:prstGeom prst="rect">
            <a:avLst/>
          </a:prstGeom>
        </p:spPr>
      </p:pic>
      <p:pic>
        <p:nvPicPr>
          <p:cNvPr id="120" name="Picture 119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839177" y="30050780"/>
            <a:ext cx="555555" cy="711447"/>
          </a:xfrm>
          <a:prstGeom prst="rect">
            <a:avLst/>
          </a:prstGeom>
        </p:spPr>
      </p:pic>
      <p:pic>
        <p:nvPicPr>
          <p:cNvPr id="123" name="Picture 122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88563" y="30133437"/>
            <a:ext cx="549171" cy="703272"/>
          </a:xfrm>
          <a:prstGeom prst="rect">
            <a:avLst/>
          </a:prstGeom>
        </p:spPr>
      </p:pic>
      <p:pic>
        <p:nvPicPr>
          <p:cNvPr id="124" name="Picture 123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43604" y="29858752"/>
            <a:ext cx="555555" cy="711447"/>
          </a:xfrm>
          <a:prstGeom prst="rect">
            <a:avLst/>
          </a:prstGeom>
        </p:spPr>
      </p:pic>
      <p:pic>
        <p:nvPicPr>
          <p:cNvPr id="125" name="Picture 124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44566" y="30391235"/>
            <a:ext cx="549171" cy="703272"/>
          </a:xfrm>
          <a:prstGeom prst="rect">
            <a:avLst/>
          </a:prstGeom>
        </p:spPr>
      </p:pic>
      <p:pic>
        <p:nvPicPr>
          <p:cNvPr id="126" name="Picture 125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06783" y="31737274"/>
            <a:ext cx="555555" cy="711447"/>
          </a:xfrm>
          <a:prstGeom prst="rect">
            <a:avLst/>
          </a:prstGeom>
        </p:spPr>
      </p:pic>
      <p:pic>
        <p:nvPicPr>
          <p:cNvPr id="127" name="Picture 126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47072" y="30829596"/>
            <a:ext cx="555555" cy="711447"/>
          </a:xfrm>
          <a:prstGeom prst="rect">
            <a:avLst/>
          </a:prstGeom>
        </p:spPr>
      </p:pic>
      <p:pic>
        <p:nvPicPr>
          <p:cNvPr id="128" name="Picture 127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849435" y="31253115"/>
            <a:ext cx="549171" cy="703272"/>
          </a:xfrm>
          <a:prstGeom prst="rect">
            <a:avLst/>
          </a:prstGeom>
        </p:spPr>
      </p:pic>
      <p:pic>
        <p:nvPicPr>
          <p:cNvPr id="129" name="Picture 128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168572" y="29463751"/>
            <a:ext cx="469076" cy="600701"/>
          </a:xfrm>
          <a:prstGeom prst="rect">
            <a:avLst/>
          </a:prstGeom>
        </p:spPr>
      </p:pic>
      <p:pic>
        <p:nvPicPr>
          <p:cNvPr id="130" name="Picture 129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924117" y="29450844"/>
            <a:ext cx="549171" cy="703272"/>
          </a:xfrm>
          <a:prstGeom prst="rect">
            <a:avLst/>
          </a:prstGeom>
        </p:spPr>
      </p:pic>
      <p:pic>
        <p:nvPicPr>
          <p:cNvPr id="1026" name="Picture 2" descr="http://www.bauer.uh.edu/images/centers/wce/students/2015/Wan_Mable.jpg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10745" y="2288183"/>
            <a:ext cx="1523884" cy="1523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83772" y="2302173"/>
            <a:ext cx="1679095" cy="1679095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2229675" y="24461571"/>
            <a:ext cx="1424399" cy="1542461"/>
          </a:xfrm>
          <a:prstGeom prst="ellipse">
            <a:avLst/>
          </a:prstGeom>
          <a:solidFill>
            <a:srgbClr val="B5BAB9"/>
          </a:solidFill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/>
          </a:p>
        </p:txBody>
      </p:sp>
      <p:sp>
        <p:nvSpPr>
          <p:cNvPr id="9" name="TextBox 8"/>
          <p:cNvSpPr txBox="1"/>
          <p:nvPr/>
        </p:nvSpPr>
        <p:spPr>
          <a:xfrm>
            <a:off x="12397302" y="24889033"/>
            <a:ext cx="13819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0B050"/>
                </a:solidFill>
              </a:rPr>
              <a:t>Goal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103" name="Line Callout 1 102"/>
          <p:cNvSpPr/>
          <p:nvPr/>
        </p:nvSpPr>
        <p:spPr>
          <a:xfrm>
            <a:off x="9166397" y="27750669"/>
            <a:ext cx="2367662" cy="584482"/>
          </a:xfrm>
          <a:prstGeom prst="borderCallout1">
            <a:avLst>
              <a:gd name="adj1" fmla="val 264996"/>
              <a:gd name="adj2" fmla="val 122036"/>
              <a:gd name="adj3" fmla="val 58634"/>
              <a:gd name="adj4" fmla="val 99694"/>
            </a:avLst>
          </a:prstGeom>
          <a:noFill/>
          <a:ln w="38100">
            <a:solidFill>
              <a:srgbClr val="00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Calibri (Body)"/>
              </a:rPr>
              <a:t>Ideal Direction</a:t>
            </a:r>
            <a:endParaRPr lang="en-US" sz="24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75590" y="21926285"/>
            <a:ext cx="1336257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Main Problem: </a:t>
            </a:r>
            <a:r>
              <a:rPr lang="en-US" sz="5400" dirty="0" smtClean="0"/>
              <a:t>Considering all the robots in the mean calculation hinders the object’s ideal movements to the goal.</a:t>
            </a:r>
            <a:endParaRPr lang="en-US" sz="5400" dirty="0"/>
          </a:p>
        </p:txBody>
      </p:sp>
      <p:sp>
        <p:nvSpPr>
          <p:cNvPr id="28" name="TextBox 27"/>
          <p:cNvSpPr txBox="1"/>
          <p:nvPr/>
        </p:nvSpPr>
        <p:spPr>
          <a:xfrm>
            <a:off x="16241694" y="12855832"/>
            <a:ext cx="3295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Direction #1</a:t>
            </a:r>
            <a:endParaRPr lang="en-US" sz="4000" dirty="0"/>
          </a:p>
        </p:txBody>
      </p:sp>
      <p:sp>
        <p:nvSpPr>
          <p:cNvPr id="105" name="TextBox 104"/>
          <p:cNvSpPr txBox="1"/>
          <p:nvPr/>
        </p:nvSpPr>
        <p:spPr>
          <a:xfrm>
            <a:off x="22647109" y="12819372"/>
            <a:ext cx="36953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Direction #2</a:t>
            </a:r>
            <a:endParaRPr lang="en-US" sz="4000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 rot="12248448">
            <a:off x="11458807" y="16842907"/>
            <a:ext cx="2636372" cy="2282407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33520924" y="30073406"/>
            <a:ext cx="79622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rgbClr val="0000FF"/>
                </a:solidFill>
              </a:rPr>
              <a:t>Swarmcontrol.net</a:t>
            </a:r>
            <a:endParaRPr lang="en-US" sz="8000" dirty="0">
              <a:solidFill>
                <a:srgbClr val="0000FF"/>
              </a:solidFill>
            </a:endParaRPr>
          </a:p>
        </p:txBody>
      </p:sp>
      <p:sp>
        <p:nvSpPr>
          <p:cNvPr id="131" name="Line Callout 1 130"/>
          <p:cNvSpPr/>
          <p:nvPr/>
        </p:nvSpPr>
        <p:spPr>
          <a:xfrm>
            <a:off x="3637740" y="15726411"/>
            <a:ext cx="2367662" cy="584482"/>
          </a:xfrm>
          <a:prstGeom prst="borderCallout1">
            <a:avLst>
              <a:gd name="adj1" fmla="val 415855"/>
              <a:gd name="adj2" fmla="val 113760"/>
              <a:gd name="adj3" fmla="val 97746"/>
              <a:gd name="adj4" fmla="val 79005"/>
            </a:avLst>
          </a:prstGeom>
          <a:noFill/>
          <a:ln w="38100">
            <a:solidFill>
              <a:srgbClr val="00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Calibri (Body)"/>
              </a:rPr>
              <a:t>Ideal Direction</a:t>
            </a:r>
            <a:endParaRPr lang="en-US" sz="2400" dirty="0">
              <a:solidFill>
                <a:schemeClr val="tx1"/>
              </a:solidFill>
              <a:latin typeface="Calibri (Body)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60" t="14480" r="25485" b="13103"/>
          <a:stretch/>
        </p:blipFill>
        <p:spPr>
          <a:xfrm rot="5400000">
            <a:off x="39152523" y="2400244"/>
            <a:ext cx="1527175" cy="130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1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13345</TotalTime>
  <Words>328</Words>
  <Application>Microsoft Office PowerPoint</Application>
  <PresentationFormat>Custom</PresentationFormat>
  <Paragraphs>115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MS PGothic</vt:lpstr>
      <vt:lpstr>Arial</vt:lpstr>
      <vt:lpstr>Calibri</vt:lpstr>
      <vt:lpstr>Calibri (Body)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 m</dc:creator>
  <cp:lastModifiedBy>Mable Wan</cp:lastModifiedBy>
  <cp:revision>378</cp:revision>
  <cp:lastPrinted>2016-04-21T20:09:44Z</cp:lastPrinted>
  <dcterms:created xsi:type="dcterms:W3CDTF">2013-11-20T00:06:42Z</dcterms:created>
  <dcterms:modified xsi:type="dcterms:W3CDTF">2016-06-20T14:20:11Z</dcterms:modified>
</cp:coreProperties>
</file>

<file path=docProps/thumbnail.jpeg>
</file>